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70" r:id="rId3"/>
    <p:sldId id="272" r:id="rId4"/>
    <p:sldId id="273" r:id="rId5"/>
    <p:sldId id="267" r:id="rId6"/>
    <p:sldId id="271" r:id="rId7"/>
    <p:sldId id="262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0EC87-0DA8-2D48-B196-CCA355FC049C}" v="41" dt="2025-10-29T21:13:36.976"/>
    <p1510:client id="{F1BE719B-C10A-17E5-2CF9-2747140F77BD}" v="10" dt="2025-10-29T23:01:23.796"/>
    <p1510:client id="{F7B50006-1D85-CFE8-5552-DBC6E7FAC345}" v="41" dt="2025-10-30T12:43:26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5"/>
    <p:restoredTop sz="73546"/>
  </p:normalViewPr>
  <p:slideViewPr>
    <p:cSldViewPr snapToGrid="0">
      <p:cViewPr>
        <p:scale>
          <a:sx n="62" d="100"/>
          <a:sy n="62" d="100"/>
        </p:scale>
        <p:origin x="215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91AD-E24F-8A42-884C-7AE8FB883119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60FE6-BE87-1542-80A8-717275ABDA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30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60FE6-BE87-1542-80A8-717275ABDAD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08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022E62-F207-3208-3C38-2461F7633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E1C19C-8569-A387-6ED5-FCA5E46132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82C25-DC64-42E0-15A7-B70279455D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5FD3513-890A-7D43-99DD-B3C90AAC777A}" type="slidenum"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</a:t>
            </a:r>
            <a:r>
              <a:rPr lang="en-US" b="1" dirty="0"/>
              <a:t>geographic clustering</a:t>
            </a:r>
            <a:r>
              <a:rPr lang="en-US" dirty="0"/>
              <a:t> of isolates</a:t>
            </a:r>
          </a:p>
          <a:p>
            <a:r>
              <a:rPr lang="en-US" b="1" dirty="0"/>
              <a:t>USA strains</a:t>
            </a:r>
            <a:r>
              <a:rPr lang="en-US" dirty="0"/>
              <a:t> → high genetic diversity, basal positions (ancestral origin)</a:t>
            </a:r>
          </a:p>
          <a:p>
            <a:r>
              <a:rPr lang="en-US" b="1" dirty="0"/>
              <a:t>Europe (France, Italy, Spain)</a:t>
            </a:r>
            <a:r>
              <a:rPr lang="en-US" dirty="0"/>
              <a:t> → distinct clades, limited diversity (bottlenecks)</a:t>
            </a:r>
          </a:p>
          <a:p>
            <a:r>
              <a:rPr lang="en-US" b="1" dirty="0"/>
              <a:t>France–Spain</a:t>
            </a:r>
            <a:r>
              <a:rPr lang="en-US" dirty="0"/>
              <a:t> closely related → possible shared introduction</a:t>
            </a:r>
          </a:p>
          <a:p>
            <a:r>
              <a:rPr lang="en-US" b="1" dirty="0"/>
              <a:t>Italy</a:t>
            </a:r>
            <a:r>
              <a:rPr lang="en-US" dirty="0"/>
              <a:t> distinct → likely independent introduction</a:t>
            </a:r>
          </a:p>
          <a:p>
            <a:r>
              <a:rPr lang="en-US" b="1" dirty="0"/>
              <a:t>Brazil</a:t>
            </a:r>
            <a:r>
              <a:rPr lang="en-US" dirty="0"/>
              <a:t> separate cluster → unique evolutionary path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60FE6-BE87-1542-80A8-717275ABDAD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18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60FE6-BE87-1542-80A8-717275ABDAD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72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88B9D-5143-1A2C-66AD-01D4E0071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11C5EA-9895-A373-5921-5981B257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A7F50-6BE5-379A-6DE3-40857FAF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3E0A2-359E-BD2F-95A9-3D1CB779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5F5717-62F8-858E-B528-58263DE9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7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7B380-4B4A-D43C-2368-53B95CF6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86E79C-CD1E-CEAF-7412-290FB5342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20266-0CDA-7DF9-011C-EE44F7E5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0E4BAC-CE67-1610-9487-7D072D0E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68C1D-FFAD-BD9B-3BE3-38BC56A8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27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C276E2-9E60-6ED7-21EC-25C7C997D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858A99-BCBF-B6CC-2C19-506031463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B06245-E3D9-F5F4-BB92-B279A44E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5DDE6-26EB-9D7B-88E3-F964F3F1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AF8CD-A51B-FC07-AC5A-C83DB2E0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465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73788-D5EF-9EDD-A8A6-8DC91B2E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65C4-2060-7DC9-E0AB-2545BE9B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D8895-0A35-ED5D-0597-583977A1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D07D3-E1D9-2386-9826-5D32696A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9438D-40BE-E21A-0D9F-53FBFEFC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7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E623D-DB76-38D1-19D6-617F6EED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BA0BA6-70F6-6527-CC45-785BC7CCE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1C3AC2-3952-1CEC-9621-7CE1B42C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16218-0755-3C54-05D5-4231B299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9FE5E-C1B0-E4AE-3092-011A36F8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28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46AFB-7E74-B431-AF1C-4AA32FE3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B3DA6-872B-E25F-45C8-4806029A6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4ADE6-02C2-1513-1E11-1E008AAA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1BB824-DC76-1EB6-F176-8BBE4EBD8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E357D-67F0-1533-0CDA-F9E336B9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BEDAD8-D729-597A-EC0A-95D2B72B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21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7B8AF-5647-97E6-1A44-F9294717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FC47E5-0D61-2CF0-A040-95089DDC8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10332E-BAB8-3A79-E573-7370154F0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77940C-FE31-9042-0792-CA90859F0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29AE60-01BA-7A9E-1E44-198E11CA7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37654B-7A4B-D8B4-96D6-B4E703CD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E95B79-ECCD-4850-CC24-A64FB1AE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322724-9365-ACEA-83F2-A4B5C2F9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40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2A640-4219-19B9-9D3C-ED5A4374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5906AB-575D-0C16-A7B5-96A051B8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DD5BB4-6795-BEF9-3B66-BDDA367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04D1F0-6747-9E40-0A6C-1EB80A7D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09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D6467C-C209-40B6-1313-509CBCB1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1918D6-7612-D19F-38D2-F661A2731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E346B-7FA9-5D53-3B92-A55A3265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9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99C5D-3163-DBC0-D4F6-CDB35B4C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DC052-19AC-7557-A580-8F059D7A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967813-A43F-420B-9E01-52BF5DA9E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446A3C-A2E7-46D8-0ACD-B03644DD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9D54F2-31F6-6F6C-8E6E-E721ADB6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D5DAE-D9C6-D92B-0DDB-2A6E394C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06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0D791-4923-A604-8E8F-DE87E235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F32E13-4678-2265-8EFB-BCDA46BC7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D75110-DA1A-6645-7C4D-7C5295CF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A5ED0A-3B8C-B8D3-6195-5A73E843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163468-E654-688F-12FF-A56783BE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4A84C-69B8-F695-651F-7B151A21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0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D8216A-920F-73B2-B25F-AA1B3A16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42EE18-1C12-33B4-FE26-1FDB78C93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4D291E-87C0-6082-2C2F-E3F4E56E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BAD70-69DD-5B48-BE75-E8A1336F107B}" type="datetimeFigureOut">
              <a:rPr kumimoji="1" lang="zh-CN" altLang="en-US" smtClean="0"/>
              <a:t>2025/10/30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252D10-A93B-FDB9-B4E4-47C7A7C4E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FEFE95-6756-CED1-85B4-20A245564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39C91-E573-7D40-8532-563A6736BC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70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7A34D-53DE-51EE-315C-B444C283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41" y="50805"/>
            <a:ext cx="6050360" cy="693683"/>
          </a:xfrm>
        </p:spPr>
        <p:txBody>
          <a:bodyPr>
            <a:normAutofit/>
          </a:bodyPr>
          <a:lstStyle/>
          <a:p>
            <a:r>
              <a:rPr kumimoji="1" lang="de-DE" altLang="zh-CN" sz="3600" dirty="0">
                <a:latin typeface="Arial"/>
                <a:ea typeface="等线 Light"/>
                <a:cs typeface="Arial"/>
              </a:rPr>
              <a:t>Summary 2025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内容占位符 6">
            <a:extLst>
              <a:ext uri="{FF2B5EF4-FFF2-40B4-BE49-F238E27FC236}">
                <a16:creationId xmlns:a16="http://schemas.microsoft.com/office/drawing/2014/main" id="{5B42371C-B2DB-1CD9-976D-F78CD5E084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65314"/>
              </p:ext>
            </p:extLst>
          </p:nvPr>
        </p:nvGraphicFramePr>
        <p:xfrm>
          <a:off x="659190" y="746881"/>
          <a:ext cx="10515600" cy="5744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840">
                  <a:extLst>
                    <a:ext uri="{9D8B030D-6E8A-4147-A177-3AD203B41FA5}">
                      <a16:colId xmlns:a16="http://schemas.microsoft.com/office/drawing/2014/main" val="2437312077"/>
                    </a:ext>
                  </a:extLst>
                </a:gridCol>
                <a:gridCol w="1126015">
                  <a:extLst>
                    <a:ext uri="{9D8B030D-6E8A-4147-A177-3AD203B41FA5}">
                      <a16:colId xmlns:a16="http://schemas.microsoft.com/office/drawing/2014/main" val="2672601755"/>
                    </a:ext>
                  </a:extLst>
                </a:gridCol>
                <a:gridCol w="3021663">
                  <a:extLst>
                    <a:ext uri="{9D8B030D-6E8A-4147-A177-3AD203B41FA5}">
                      <a16:colId xmlns:a16="http://schemas.microsoft.com/office/drawing/2014/main" val="1004164942"/>
                    </a:ext>
                  </a:extLst>
                </a:gridCol>
                <a:gridCol w="1278688">
                  <a:extLst>
                    <a:ext uri="{9D8B030D-6E8A-4147-A177-3AD203B41FA5}">
                      <a16:colId xmlns:a16="http://schemas.microsoft.com/office/drawing/2014/main" val="3469192285"/>
                    </a:ext>
                  </a:extLst>
                </a:gridCol>
                <a:gridCol w="1536576">
                  <a:extLst>
                    <a:ext uri="{9D8B030D-6E8A-4147-A177-3AD203B41FA5}">
                      <a16:colId xmlns:a16="http://schemas.microsoft.com/office/drawing/2014/main" val="938690033"/>
                    </a:ext>
                  </a:extLst>
                </a:gridCol>
                <a:gridCol w="1478818">
                  <a:extLst>
                    <a:ext uri="{9D8B030D-6E8A-4147-A177-3AD203B41FA5}">
                      <a16:colId xmlns:a16="http://schemas.microsoft.com/office/drawing/2014/main" val="2365859497"/>
                    </a:ext>
                  </a:extLst>
                </a:gridCol>
              </a:tblGrid>
              <a:tr h="428241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Collectors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Hosts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Amounts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Isolation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DNA/PCR (+)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4635"/>
                  </a:ext>
                </a:extLst>
              </a:tr>
              <a:tr h="507128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Bily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Devin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Grapes (5),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oaks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(11),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yellowwood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elm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11/11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614209"/>
                  </a:ext>
                </a:extLst>
              </a:tr>
              <a:tr h="507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Boris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own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oleander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cherry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Iris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71109"/>
                  </a:ext>
                </a:extLst>
              </a:tr>
              <a:tr h="551221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Eric Case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SC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Grapevine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Chambourcino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(1)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506825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Sarah Lower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Grapes (12),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plum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(1)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056054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Chunxian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Chen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Plum (4/4),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peach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(4/4)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489855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Fulya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Baysal-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Gurel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Oaks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515262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Jill Pollok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Oaks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332680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McClanahan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NC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Oak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163333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Mack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Jolinson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Sycamore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going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be 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892707"/>
                  </a:ext>
                </a:extLst>
              </a:tr>
              <a:tr h="721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Jingjing Yang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VA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blueberry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muscadine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grapes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(39),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peach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(1),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oaks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(6)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isolates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62/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974523"/>
                  </a:ext>
                </a:extLst>
              </a:tr>
              <a:tr h="428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 (</a:t>
                      </a:r>
                      <a:r>
                        <a:rPr lang="de-DE" altLang="zh-CN" sz="1400" dirty="0" err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amount</a:t>
                      </a:r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Ca. 15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4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122/12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18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4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CC521-7CE0-B0BC-5470-9D1C04780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939" y="18251"/>
            <a:ext cx="10515600" cy="1325559"/>
          </a:xfrm>
        </p:spPr>
        <p:txBody>
          <a:bodyPr/>
          <a:lstStyle/>
          <a:p>
            <a:pPr lvl="0"/>
            <a:r>
              <a:rPr lang="de-DE" sz="4000" dirty="0" err="1">
                <a:latin typeface="Arial"/>
                <a:cs typeface="Arial"/>
              </a:rPr>
              <a:t>Successful</a:t>
            </a:r>
            <a:r>
              <a:rPr lang="de-DE" sz="4000" dirty="0">
                <a:latin typeface="Arial"/>
                <a:cs typeface="Arial"/>
              </a:rPr>
              <a:t> </a:t>
            </a:r>
            <a:r>
              <a:rPr lang="de-DE" sz="4000">
                <a:latin typeface="Arial"/>
                <a:cs typeface="Arial"/>
              </a:rPr>
              <a:t>isolations</a:t>
            </a:r>
            <a:endParaRPr lang="en-US" sz="4000" dirty="0">
              <a:latin typeface="Arial" pitchFamily="34"/>
              <a:cs typeface="Arial" pitchFamily="34"/>
            </a:endParaRPr>
          </a:p>
        </p:txBody>
      </p:sp>
      <p:graphicFrame>
        <p:nvGraphicFramePr>
          <p:cNvPr id="3" name="内容占位符 6">
            <a:extLst>
              <a:ext uri="{FF2B5EF4-FFF2-40B4-BE49-F238E27FC236}">
                <a16:creationId xmlns:a16="http://schemas.microsoft.com/office/drawing/2014/main" id="{8E1E9D9A-E06D-48D2-2BCF-CF01D5949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4790"/>
              </p:ext>
            </p:extLst>
          </p:nvPr>
        </p:nvGraphicFramePr>
        <p:xfrm>
          <a:off x="838203" y="1703417"/>
          <a:ext cx="10515588" cy="345116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90670">
                  <a:extLst>
                    <a:ext uri="{9D8B030D-6E8A-4147-A177-3AD203B41FA5}">
                      <a16:colId xmlns:a16="http://schemas.microsoft.com/office/drawing/2014/main" val="3793419597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3527626586"/>
                    </a:ext>
                  </a:extLst>
                </a:gridCol>
                <a:gridCol w="2173355">
                  <a:extLst>
                    <a:ext uri="{9D8B030D-6E8A-4147-A177-3AD203B41FA5}">
                      <a16:colId xmlns:a16="http://schemas.microsoft.com/office/drawing/2014/main" val="692693478"/>
                    </a:ext>
                  </a:extLst>
                </a:gridCol>
                <a:gridCol w="1033674">
                  <a:extLst>
                    <a:ext uri="{9D8B030D-6E8A-4147-A177-3AD203B41FA5}">
                      <a16:colId xmlns:a16="http://schemas.microsoft.com/office/drawing/2014/main" val="3355967764"/>
                    </a:ext>
                  </a:extLst>
                </a:gridCol>
                <a:gridCol w="1179438">
                  <a:extLst>
                    <a:ext uri="{9D8B030D-6E8A-4147-A177-3AD203B41FA5}">
                      <a16:colId xmlns:a16="http://schemas.microsoft.com/office/drawing/2014/main" val="1179659638"/>
                    </a:ext>
                  </a:extLst>
                </a:gridCol>
                <a:gridCol w="2371112">
                  <a:extLst>
                    <a:ext uri="{9D8B030D-6E8A-4147-A177-3AD203B41FA5}">
                      <a16:colId xmlns:a16="http://schemas.microsoft.com/office/drawing/2014/main" val="53213535"/>
                    </a:ext>
                  </a:extLst>
                </a:gridCol>
              </a:tblGrid>
              <a:tr h="434815"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 err="1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Collector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Vineyards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Variety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BCYE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PWG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DNA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218207"/>
                  </a:ext>
                </a:extLst>
              </a:tr>
              <a:tr h="522533"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Jingjing Yang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Chatham Vineyards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Chardonnay Dijon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To be done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9577803"/>
                  </a:ext>
                </a:extLst>
              </a:tr>
              <a:tr h="522533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Merlot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To be done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532441"/>
                  </a:ext>
                </a:extLst>
              </a:tr>
              <a:tr h="522533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Chardonnay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NA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To be done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351748"/>
                  </a:ext>
                </a:extLst>
              </a:tr>
              <a:tr h="434815">
                <a:tc>
                  <a:txBody>
                    <a:bodyPr/>
                    <a:lstStyle/>
                    <a:p>
                      <a:pPr lvl="0" algn="ctr"/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Upper Shirley Vineyards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>
                          <a:latin typeface="Arial" pitchFamily="34"/>
                          <a:cs typeface="Arial" pitchFamily="34"/>
                        </a:rPr>
                        <a:t>Cabernet Sauvignon</a:t>
                      </a:r>
                      <a:endParaRPr lang="en-US" sz="1600"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NA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To be done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696578"/>
                  </a:ext>
                </a:extLst>
              </a:tr>
              <a:tr h="434815">
                <a:tc>
                  <a:txBody>
                    <a:bodyPr/>
                    <a:lstStyle/>
                    <a:p>
                      <a:pPr lvl="0" algn="ctr"/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600">
                          <a:latin typeface="Arial" pitchFamily="34"/>
                          <a:cs typeface="Arial" pitchFamily="34"/>
                        </a:rPr>
                        <a:t>Cabernet Sauvignon</a:t>
                      </a:r>
                      <a:endParaRPr lang="en-US" sz="1600"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+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3 </a:t>
                      </a:r>
                      <a:r>
                        <a:rPr lang="de-DE" sz="1600" dirty="0" err="1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subcultures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240929"/>
                  </a:ext>
                </a:extLst>
              </a:tr>
              <a:tr h="434815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Total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2</a:t>
                      </a:r>
                      <a:endParaRPr lang="en-US" sz="160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4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3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de-DE" sz="1600" dirty="0">
                          <a:solidFill>
                            <a:srgbClr val="000000"/>
                          </a:solidFill>
                          <a:latin typeface="Arial" pitchFamily="34"/>
                          <a:cs typeface="Arial" pitchFamily="34"/>
                        </a:rPr>
                        <a:t>5</a:t>
                      </a:r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rgbClr val="000000"/>
                        </a:solidFill>
                        <a:latin typeface="Arial" pitchFamily="34"/>
                        <a:cs typeface="Arial" pitchFamily="34"/>
                      </a:endParaRPr>
                    </a:p>
                  </a:txBody>
                  <a:tcPr anchor="ctr"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926919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180008-CCA0-624D-16C2-29EFEA2277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等线"/>
                <a:ea typeface="等线" pitchFamily="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9E68CDE-B288-8945-8732-D80BAEF48E08}" type="slidenum">
              <a:rPr lang="en-US" smtClean="0"/>
              <a:pPr lvl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D068B-1CD4-3DEC-333A-E48A31F7C9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26" y="0"/>
            <a:ext cx="10310271" cy="1325559"/>
          </a:xfrm>
        </p:spPr>
        <p:txBody>
          <a:bodyPr/>
          <a:lstStyle/>
          <a:p>
            <a:pPr lvl="0"/>
            <a:r>
              <a:rPr lang="de-DE" sz="3200">
                <a:latin typeface="Arial" pitchFamily="34"/>
                <a:cs typeface="Arial" pitchFamily="34"/>
              </a:rPr>
              <a:t>Isolated samples (Chatham Vineyards)</a:t>
            </a:r>
            <a:endParaRPr lang="en-US" sz="3200">
              <a:latin typeface="Arial" pitchFamily="34"/>
              <a:cs typeface="Arial" pitchFamily="34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0C0C7FAF-4727-DDE0-B926-48ECAA53F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422" b="14799"/>
          <a:stretch>
            <a:fillRect/>
          </a:stretch>
        </p:blipFill>
        <p:spPr>
          <a:xfrm>
            <a:off x="620018" y="1253331"/>
            <a:ext cx="3368274" cy="4351336"/>
          </a:xfr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928E1CD2-DF6E-02C9-A655-C9AD2C54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28" y="1253331"/>
            <a:ext cx="3262862" cy="43513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文本框 14">
            <a:extLst>
              <a:ext uri="{FF2B5EF4-FFF2-40B4-BE49-F238E27FC236}">
                <a16:creationId xmlns:a16="http://schemas.microsoft.com/office/drawing/2014/main" id="{E776EA4A-B47E-EC8B-90A4-52DBA02ABF57}"/>
              </a:ext>
            </a:extLst>
          </p:cNvPr>
          <p:cNvSpPr txBox="1"/>
          <p:nvPr/>
        </p:nvSpPr>
        <p:spPr>
          <a:xfrm>
            <a:off x="1083262" y="5830955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Chardonnay Dijon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1260EA23-ECF7-0C15-2392-20E0E4B7AB38}"/>
              </a:ext>
            </a:extLst>
          </p:cNvPr>
          <p:cNvSpPr txBox="1"/>
          <p:nvPr/>
        </p:nvSpPr>
        <p:spPr>
          <a:xfrm>
            <a:off x="8375373" y="5830955"/>
            <a:ext cx="224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Merlot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pic>
        <p:nvPicPr>
          <p:cNvPr id="7" name="图片 17">
            <a:extLst>
              <a:ext uri="{FF2B5EF4-FFF2-40B4-BE49-F238E27FC236}">
                <a16:creationId xmlns:a16="http://schemas.microsoft.com/office/drawing/2014/main" id="{98F35311-21F9-D033-DCDD-AC50896A44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580" b="5652"/>
          <a:stretch>
            <a:fillRect/>
          </a:stretch>
        </p:blipFill>
        <p:spPr>
          <a:xfrm>
            <a:off x="3496519" y="1350459"/>
            <a:ext cx="2361419" cy="25979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id="{EA64AEC3-78D6-DB50-0C7C-C96697B627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7" t="15371" r="21493" b="38043"/>
          <a:stretch>
            <a:fillRect/>
          </a:stretch>
        </p:blipFill>
        <p:spPr>
          <a:xfrm>
            <a:off x="9637547" y="1253331"/>
            <a:ext cx="2086304" cy="213670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612A39CB-5503-156E-1A05-47CFD3A9B4AD}"/>
              </a:ext>
            </a:extLst>
          </p:cNvPr>
          <p:cNvSpPr txBox="1"/>
          <p:nvPr/>
        </p:nvSpPr>
        <p:spPr>
          <a:xfrm>
            <a:off x="5113160" y="3464670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BCYE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6353C162-E61A-E29A-0297-538196748978}"/>
              </a:ext>
            </a:extLst>
          </p:cNvPr>
          <p:cNvSpPr txBox="1"/>
          <p:nvPr/>
        </p:nvSpPr>
        <p:spPr>
          <a:xfrm>
            <a:off x="10971099" y="1372203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PWG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pic>
        <p:nvPicPr>
          <p:cNvPr id="11" name="图片 9">
            <a:extLst>
              <a:ext uri="{FF2B5EF4-FFF2-40B4-BE49-F238E27FC236}">
                <a16:creationId xmlns:a16="http://schemas.microsoft.com/office/drawing/2014/main" id="{1585F84C-A3FE-10B3-6574-E212CB40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244" t="27633" r="45994" b="54857"/>
          <a:stretch>
            <a:fillRect/>
          </a:stretch>
        </p:blipFill>
        <p:spPr>
          <a:xfrm>
            <a:off x="3567677" y="3887032"/>
            <a:ext cx="2219111" cy="22768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1CC28168-03EE-24F4-76FE-CC0A91C36256}"/>
              </a:ext>
            </a:extLst>
          </p:cNvPr>
          <p:cNvSpPr txBox="1"/>
          <p:nvPr/>
        </p:nvSpPr>
        <p:spPr>
          <a:xfrm>
            <a:off x="5251810" y="5764350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PWG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25916C-177D-502F-2F8F-9C943BFB0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99" t="1294" r="-4086" b="19096"/>
          <a:stretch>
            <a:fillRect/>
          </a:stretch>
        </p:blipFill>
        <p:spPr>
          <a:xfrm>
            <a:off x="9668015" y="3436671"/>
            <a:ext cx="2241313" cy="25250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C6BA62-DC47-D462-A7B9-37024A3DF28C}"/>
              </a:ext>
            </a:extLst>
          </p:cNvPr>
          <p:cNvSpPr txBox="1"/>
          <p:nvPr/>
        </p:nvSpPr>
        <p:spPr>
          <a:xfrm>
            <a:off x="9771461" y="3475158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BCYE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15" name="灯片编号占位符 18">
            <a:extLst>
              <a:ext uri="{FF2B5EF4-FFF2-40B4-BE49-F238E27FC236}">
                <a16:creationId xmlns:a16="http://schemas.microsoft.com/office/drawing/2014/main" id="{C94F116E-B662-5763-5889-F985A9B192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等线"/>
                <a:ea typeface="等线" pitchFamily="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9E68CDE-B288-8945-8732-D80BAEF48E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3877E-7753-D6D9-85F3-01663757B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26" y="0"/>
            <a:ext cx="10310271" cy="1325559"/>
          </a:xfrm>
        </p:spPr>
        <p:txBody>
          <a:bodyPr/>
          <a:lstStyle/>
          <a:p>
            <a:pPr lvl="0"/>
            <a:r>
              <a:rPr lang="de-DE" sz="3200">
                <a:latin typeface="Arial" pitchFamily="34"/>
                <a:cs typeface="Arial" pitchFamily="34"/>
              </a:rPr>
              <a:t>Isolated samples (Upper Shirely Vineyards)</a:t>
            </a:r>
            <a:endParaRPr lang="en-US" sz="3200">
              <a:latin typeface="Arial" pitchFamily="34"/>
              <a:cs typeface="Arial" pitchFamily="34"/>
            </a:endParaRPr>
          </a:p>
        </p:txBody>
      </p:sp>
      <p:pic>
        <p:nvPicPr>
          <p:cNvPr id="3" name="内容占位符 7">
            <a:extLst>
              <a:ext uri="{FF2B5EF4-FFF2-40B4-BE49-F238E27FC236}">
                <a16:creationId xmlns:a16="http://schemas.microsoft.com/office/drawing/2014/main" id="{E867F9B3-E18C-9460-B970-907B53DFB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26" y="1253331"/>
            <a:ext cx="3262862" cy="4351336"/>
          </a:xfrm>
        </p:spPr>
      </p:pic>
      <p:pic>
        <p:nvPicPr>
          <p:cNvPr id="4" name="图片 10">
            <a:extLst>
              <a:ext uri="{FF2B5EF4-FFF2-40B4-BE49-F238E27FC236}">
                <a16:creationId xmlns:a16="http://schemas.microsoft.com/office/drawing/2014/main" id="{72092BE6-A95D-67BE-1E7B-9A3C8BB9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54" y="1325559"/>
            <a:ext cx="3125245" cy="41678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图片 12">
            <a:extLst>
              <a:ext uri="{FF2B5EF4-FFF2-40B4-BE49-F238E27FC236}">
                <a16:creationId xmlns:a16="http://schemas.microsoft.com/office/drawing/2014/main" id="{4AE45BD0-C202-AF04-7A3D-B7223254BC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217" t="43121" r="46608" b="54407"/>
          <a:stretch>
            <a:fillRect/>
          </a:stretch>
        </p:blipFill>
        <p:spPr>
          <a:xfrm>
            <a:off x="7494502" y="1421878"/>
            <a:ext cx="2478048" cy="24048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文本框 13">
            <a:extLst>
              <a:ext uri="{FF2B5EF4-FFF2-40B4-BE49-F238E27FC236}">
                <a16:creationId xmlns:a16="http://schemas.microsoft.com/office/drawing/2014/main" id="{4ED4E46F-637E-DCE3-31C0-425C83FB19A8}"/>
              </a:ext>
            </a:extLst>
          </p:cNvPr>
          <p:cNvSpPr txBox="1"/>
          <p:nvPr/>
        </p:nvSpPr>
        <p:spPr>
          <a:xfrm>
            <a:off x="2754191" y="5857463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Cabernet Sauvignon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26F7F982-56B7-0CE5-22E1-FCAA69542002}"/>
              </a:ext>
            </a:extLst>
          </p:cNvPr>
          <p:cNvSpPr txBox="1"/>
          <p:nvPr/>
        </p:nvSpPr>
        <p:spPr>
          <a:xfrm>
            <a:off x="9328535" y="1002392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PWG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8B256972-F641-3838-1E88-1847986CE28A}"/>
              </a:ext>
            </a:extLst>
          </p:cNvPr>
          <p:cNvSpPr txBox="1"/>
          <p:nvPr/>
        </p:nvSpPr>
        <p:spPr>
          <a:xfrm>
            <a:off x="8098959" y="5542507"/>
            <a:ext cx="244179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等线" pitchFamily="2"/>
                <a:cs typeface="Arial" pitchFamily="34"/>
              </a:rPr>
              <a:t>BCYE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等线" pitchFamily="2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等线"/>
              <a:ea typeface="等线" pitchFamily="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432A6A-36E5-6B10-EC34-B9CC447C93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522" t="2539" r="18691" b="15853"/>
          <a:stretch>
            <a:fillRect/>
          </a:stretch>
        </p:blipFill>
        <p:spPr>
          <a:xfrm rot="5400013">
            <a:off x="9833251" y="1460164"/>
            <a:ext cx="2335578" cy="23819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C8849B-4DCD-CCAB-B3BA-6B8A2BCDDF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252" t="29864" r="1376" b="43075"/>
          <a:stretch>
            <a:fillRect/>
          </a:stretch>
        </p:blipFill>
        <p:spPr>
          <a:xfrm>
            <a:off x="8917932" y="3753209"/>
            <a:ext cx="2441795" cy="24274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灯片编号占位符 14">
            <a:extLst>
              <a:ext uri="{FF2B5EF4-FFF2-40B4-BE49-F238E27FC236}">
                <a16:creationId xmlns:a16="http://schemas.microsoft.com/office/drawing/2014/main" id="{615759E3-AFB1-D121-A10C-08A0FA3EC5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等线"/>
                <a:ea typeface="等线" pitchFamily="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9E68CDE-B288-8945-8732-D80BAEF48E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0FE9D-45E3-2E25-CB1F-52765C5BB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541" y="82826"/>
            <a:ext cx="9962323" cy="1170505"/>
          </a:xfrm>
        </p:spPr>
        <p:txBody>
          <a:bodyPr/>
          <a:lstStyle/>
          <a:p>
            <a:pPr lvl="0"/>
            <a:r>
              <a:rPr lang="de-DE">
                <a:latin typeface="Arial" pitchFamily="34"/>
                <a:cs typeface="Arial" pitchFamily="34"/>
              </a:rPr>
              <a:t>Challenges</a:t>
            </a:r>
            <a:endParaRPr lang="en-US">
              <a:latin typeface="Arial" pitchFamily="34"/>
              <a:cs typeface="Arial" pitchFamily="3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2E0E5A-F5BC-7C13-31E7-0EAC91C08C2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8825" y="1253331"/>
            <a:ext cx="10830811" cy="4351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z="2400" dirty="0" err="1">
                <a:latin typeface="Arial" pitchFamily="34"/>
                <a:cs typeface="Arial" pitchFamily="34"/>
              </a:rPr>
              <a:t>Contamination</a:t>
            </a:r>
            <a:r>
              <a:rPr lang="en-US" sz="2400" dirty="0">
                <a:latin typeface="Arial" pitchFamily="34"/>
                <a:cs typeface="Arial" pitchFamily="34"/>
              </a:rPr>
              <a:t> grow</a:t>
            </a:r>
            <a:r>
              <a:rPr lang="de-DE" sz="2400" dirty="0" err="1">
                <a:latin typeface="Arial" pitchFamily="34"/>
                <a:cs typeface="Arial" pitchFamily="34"/>
              </a:rPr>
              <a:t>th</a:t>
            </a:r>
            <a:r>
              <a:rPr lang="de-DE" sz="2400" dirty="0">
                <a:latin typeface="Arial" pitchFamily="34"/>
                <a:cs typeface="Arial" pitchFamily="34"/>
              </a:rPr>
              <a:t> and </a:t>
            </a:r>
            <a:r>
              <a:rPr lang="de-DE" sz="2400" dirty="0" err="1">
                <a:latin typeface="Arial" pitchFamily="34"/>
                <a:cs typeface="Arial" pitchFamily="34"/>
              </a:rPr>
              <a:t>overgrowth</a:t>
            </a:r>
            <a:r>
              <a:rPr lang="de-DE" sz="2400" dirty="0">
                <a:latin typeface="Arial" pitchFamily="34"/>
                <a:cs typeface="Arial" pitchFamily="34"/>
              </a:rPr>
              <a:t> </a:t>
            </a:r>
            <a:r>
              <a:rPr lang="de-DE" sz="2400" dirty="0" err="1">
                <a:latin typeface="Arial" pitchFamily="34"/>
                <a:cs typeface="Arial" pitchFamily="34"/>
              </a:rPr>
              <a:t>of</a:t>
            </a:r>
            <a:r>
              <a:rPr lang="de-DE" sz="2400" dirty="0">
                <a:latin typeface="Arial" pitchFamily="34"/>
                <a:cs typeface="Arial" pitchFamily="34"/>
              </a:rPr>
              <a:t> non-target </a:t>
            </a:r>
            <a:r>
              <a:rPr lang="de-DE" sz="2400" dirty="0" err="1">
                <a:latin typeface="Arial" pitchFamily="34"/>
                <a:cs typeface="Arial" pitchFamily="34"/>
              </a:rPr>
              <a:t>bacteria</a:t>
            </a:r>
            <a:r>
              <a:rPr lang="de-DE" sz="2400" dirty="0">
                <a:latin typeface="Arial" pitchFamily="34"/>
                <a:cs typeface="Arial" pitchFamily="34"/>
              </a:rPr>
              <a:t> on </a:t>
            </a:r>
            <a:r>
              <a:rPr lang="de-DE" sz="2400" dirty="0" err="1">
                <a:latin typeface="Arial" pitchFamily="34"/>
                <a:cs typeface="Arial" pitchFamily="34"/>
              </a:rPr>
              <a:t>the</a:t>
            </a:r>
            <a:r>
              <a:rPr lang="de-DE" sz="2400" dirty="0">
                <a:latin typeface="Arial" pitchFamily="34"/>
                <a:cs typeface="Arial" pitchFamily="34"/>
              </a:rPr>
              <a:t> </a:t>
            </a:r>
            <a:r>
              <a:rPr lang="de-DE" sz="2400" dirty="0" err="1">
                <a:latin typeface="Arial" pitchFamily="34"/>
                <a:cs typeface="Arial" pitchFamily="34"/>
              </a:rPr>
              <a:t>plates</a:t>
            </a:r>
            <a:r>
              <a:rPr lang="de-DE" sz="2400" dirty="0">
                <a:latin typeface="Arial" pitchFamily="34"/>
                <a:cs typeface="Arial" pitchFamily="34"/>
              </a:rPr>
              <a:t>.</a:t>
            </a:r>
          </a:p>
          <a:p>
            <a:pPr lvl="0"/>
            <a:r>
              <a:rPr lang="de-DE" sz="2400" dirty="0" err="1">
                <a:latin typeface="Arial"/>
                <a:cs typeface="Arial"/>
              </a:rPr>
              <a:t>Failure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to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isolate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i="1" dirty="0">
                <a:latin typeface="Arial"/>
                <a:cs typeface="Arial"/>
              </a:rPr>
              <a:t>Xylella </a:t>
            </a:r>
            <a:r>
              <a:rPr lang="de-DE" sz="2400" i="1" dirty="0" err="1">
                <a:latin typeface="Arial"/>
                <a:cs typeface="Arial"/>
              </a:rPr>
              <a:t>fastidiosa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strains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from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tree</a:t>
            </a:r>
            <a:r>
              <a:rPr lang="de-DE" sz="2400" dirty="0">
                <a:latin typeface="Arial"/>
                <a:cs typeface="Arial"/>
              </a:rPr>
              <a:t> </a:t>
            </a:r>
            <a:r>
              <a:rPr lang="de-DE" sz="2400" dirty="0" err="1">
                <a:latin typeface="Arial"/>
                <a:cs typeface="Arial"/>
              </a:rPr>
              <a:t>samples</a:t>
            </a:r>
            <a:r>
              <a:rPr lang="de-DE" sz="2400" dirty="0">
                <a:latin typeface="Arial"/>
                <a:cs typeface="Arial"/>
              </a:rPr>
              <a:t>.</a:t>
            </a:r>
          </a:p>
          <a:p>
            <a:pPr lvl="0"/>
            <a:endParaRPr lang="de-DE" sz="2400" dirty="0">
              <a:latin typeface="Arial" pitchFamily="34"/>
              <a:cs typeface="Arial" pitchFamily="34"/>
            </a:endParaRP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EE079147-EC61-9827-082A-B3C7654F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323" b="10586"/>
          <a:stretch>
            <a:fillRect/>
          </a:stretch>
        </p:blipFill>
        <p:spPr>
          <a:xfrm>
            <a:off x="348825" y="2888900"/>
            <a:ext cx="2578918" cy="24774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图片 10">
            <a:extLst>
              <a:ext uri="{FF2B5EF4-FFF2-40B4-BE49-F238E27FC236}">
                <a16:creationId xmlns:a16="http://schemas.microsoft.com/office/drawing/2014/main" id="{AD0AADA0-7EDF-3CB6-724B-763ACF36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26"/>
          <a:stretch>
            <a:fillRect/>
          </a:stretch>
        </p:blipFill>
        <p:spPr>
          <a:xfrm>
            <a:off x="3080878" y="2666253"/>
            <a:ext cx="2965307" cy="33142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6C4C4D28-D0F7-A55F-B67A-CC037E57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9" t="29864" r="1376" b="29011"/>
          <a:stretch>
            <a:fillRect/>
          </a:stretch>
        </p:blipFill>
        <p:spPr>
          <a:xfrm>
            <a:off x="6199321" y="2769745"/>
            <a:ext cx="3262862" cy="27157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3963F736-F312-1EB8-F3EC-00F844E6E6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79" t="4848" r="13500"/>
          <a:stretch>
            <a:fillRect/>
          </a:stretch>
        </p:blipFill>
        <p:spPr>
          <a:xfrm rot="5400013">
            <a:off x="9531764" y="3045277"/>
            <a:ext cx="2458135" cy="21646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B74ABE4-3066-CCC8-3CB0-154ECB72F0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等线"/>
                <a:ea typeface="等线" pitchFamily="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9E68CDE-B288-8945-8732-D80BAEF48E08}" type="slidenum">
              <a:rPr lang="en-US" smtClean="0"/>
              <a:pPr lvl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047DA-A2A8-8F39-09DF-0653610BC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6520"/>
            <a:ext cx="10515600" cy="1281112"/>
          </a:xfrm>
        </p:spPr>
        <p:txBody>
          <a:bodyPr/>
          <a:lstStyle/>
          <a:p>
            <a:pPr lvl="0"/>
            <a:r>
              <a:rPr lang="en-US" altLang="zh-CN" dirty="0">
                <a:latin typeface="Arial" pitchFamily="34"/>
                <a:cs typeface="Arial" pitchFamily="34"/>
              </a:rPr>
              <a:t>Current Workflow</a:t>
            </a:r>
            <a:r>
              <a:rPr lang="de-DE" dirty="0">
                <a:latin typeface="Arial" pitchFamily="34"/>
                <a:cs typeface="Arial" pitchFamily="34"/>
              </a:rPr>
              <a:t>...</a:t>
            </a:r>
            <a:endParaRPr lang="en-US" dirty="0">
              <a:latin typeface="Arial" pitchFamily="34"/>
              <a:cs typeface="Arial" pitchFamily="34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04EF0B-4AE1-0D17-AE38-DBA4BA437A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7572" y="1351904"/>
            <a:ext cx="11049000" cy="506703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🧫 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 Whole-genome sequencing (WGS)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DNA extraction from pure cultures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Long-term storage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🧬 2.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Metagenomic sequencing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DNA extraction from plant samples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Selection of qPCR-positive samples (geographically representative)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Shotgun sequencing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🌳 3.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Isolation optimization (trees)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 → Based on EPPO protocol PM7/24 (5), Appendix 15 §3</a:t>
            </a:r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2ACCECFD-ECAC-C6F4-26C2-6B68367FFB9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等线"/>
                <a:ea typeface="等线" pitchFamily="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9E68CDE-B288-8945-8732-D80BAEF48E08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01A0D2-6A62-BA9D-A554-BAC0B2A8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43572" cy="686466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E5A8AF7-976D-F67B-838E-0BD0D3087DAA}"/>
              </a:ext>
            </a:extLst>
          </p:cNvPr>
          <p:cNvSpPr txBox="1">
            <a:spLocks/>
          </p:cNvSpPr>
          <p:nvPr/>
        </p:nvSpPr>
        <p:spPr>
          <a:xfrm>
            <a:off x="5949042" y="2042544"/>
            <a:ext cx="2481943" cy="435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dirty="0">
              <a:latin typeface="Arial" pitchFamily="34"/>
              <a:cs typeface="Arial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31B1B-5D47-F7EC-ADA4-E40D0AAAEA7E}"/>
              </a:ext>
            </a:extLst>
          </p:cNvPr>
          <p:cNvSpPr txBox="1"/>
          <p:nvPr/>
        </p:nvSpPr>
        <p:spPr>
          <a:xfrm>
            <a:off x="8991599" y="236585"/>
            <a:ext cx="320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Xylella fastidiosa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subsp.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multiplex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— SNP Phylogeny</a:t>
            </a:r>
            <a:endParaRPr lang="en-US" sz="2400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8AF23FF-B87D-D874-8276-BFE52CADE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43572" y="1659851"/>
            <a:ext cx="2848428" cy="503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Distinct geographic clustering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among isolates.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 genetic diversity; occupy basal branches → likely ancestral source.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Europe: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well-supported monophyletic clades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suggesting introduction bottlenecks.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Brazil: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 a separate cluster, indicating a unique evolutionary path.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A679C-2689-6011-CAF6-B05B1022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2" y="59289"/>
            <a:ext cx="9723783" cy="739153"/>
          </a:xfrm>
        </p:spPr>
        <p:txBody>
          <a:bodyPr>
            <a:normAutofit/>
          </a:bodyPr>
          <a:lstStyle/>
          <a:p>
            <a:r>
              <a:rPr kumimoji="1" lang="de-DE" altLang="zh-CN" sz="320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kumimoji="1" lang="de-DE" altLang="zh-CN" sz="3200">
                <a:latin typeface="Arial" panose="020B0604020202020204" pitchFamily="34" charset="0"/>
                <a:cs typeface="Arial" panose="020B0604020202020204" pitchFamily="34" charset="0"/>
              </a:rPr>
              <a:t> wild </a:t>
            </a:r>
            <a:r>
              <a:rPr kumimoji="1" lang="de-DE" altLang="zh-CN" sz="320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kumimoji="1" lang="de-DE" altLang="zh-CN" sz="320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320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CEE34E-6B8A-C2D9-F735-01E1270B2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442" r="450" b="13074"/>
          <a:stretch>
            <a:fillRect/>
          </a:stretch>
        </p:blipFill>
        <p:spPr>
          <a:xfrm>
            <a:off x="248107" y="804725"/>
            <a:ext cx="2951711" cy="286612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891CAE-F83F-DCC5-1714-6C7EBEAE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30" t="34444" r="16499" b="20693"/>
          <a:stretch>
            <a:fillRect/>
          </a:stretch>
        </p:blipFill>
        <p:spPr>
          <a:xfrm>
            <a:off x="3470538" y="798442"/>
            <a:ext cx="3026624" cy="27448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A3B09C-2A24-C267-2DCB-C185D9959C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60" t="33816" r="23462" b="21546"/>
          <a:stretch>
            <a:fillRect/>
          </a:stretch>
        </p:blipFill>
        <p:spPr>
          <a:xfrm>
            <a:off x="3450295" y="3664047"/>
            <a:ext cx="3075443" cy="2972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F7A65E-5A9C-B1CC-00EF-E476271ED6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232"/>
          <a:stretch>
            <a:fillRect/>
          </a:stretch>
        </p:blipFill>
        <p:spPr>
          <a:xfrm>
            <a:off x="6777216" y="798442"/>
            <a:ext cx="2464965" cy="36708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4D2CFF-B2F2-E498-7284-48EA069020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187" t="5694" r="20880" b="57301"/>
          <a:stretch>
            <a:fillRect/>
          </a:stretch>
        </p:blipFill>
        <p:spPr>
          <a:xfrm>
            <a:off x="6777215" y="4147930"/>
            <a:ext cx="2464965" cy="25377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0CEC692-46C8-D16F-EA79-A7A8390B8A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467" t="23768" r="2593" b="22705"/>
          <a:stretch>
            <a:fillRect/>
          </a:stretch>
        </p:blipFill>
        <p:spPr>
          <a:xfrm>
            <a:off x="175591" y="3873291"/>
            <a:ext cx="3075443" cy="255401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C54F2B-2A6C-3729-D7E0-9E13896558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1904" r="18337" b="4768"/>
          <a:stretch>
            <a:fillRect/>
          </a:stretch>
        </p:blipFill>
        <p:spPr>
          <a:xfrm>
            <a:off x="9350664" y="1073426"/>
            <a:ext cx="2734061" cy="495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489</Words>
  <Application>Microsoft Macintosh PowerPoint</Application>
  <PresentationFormat>Widescreen</PresentationFormat>
  <Paragraphs>147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Summary 2025</vt:lpstr>
      <vt:lpstr>Successful isolations</vt:lpstr>
      <vt:lpstr>Isolated samples (Chatham Vineyards)</vt:lpstr>
      <vt:lpstr>Isolated samples (Upper Shirely Vineyards)</vt:lpstr>
      <vt:lpstr>Challenges</vt:lpstr>
      <vt:lpstr>Current Workflow...</vt:lpstr>
      <vt:lpstr>PowerPoint Presentation</vt:lpstr>
      <vt:lpstr>Some wild samples…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Jingjing Yang</dc:creator>
  <cp:lastModifiedBy>Jingjing Yang</cp:lastModifiedBy>
  <cp:revision>11</cp:revision>
  <dcterms:created xsi:type="dcterms:W3CDTF">2025-10-02T19:00:41Z</dcterms:created>
  <dcterms:modified xsi:type="dcterms:W3CDTF">2025-10-30T12:49:26Z</dcterms:modified>
</cp:coreProperties>
</file>